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702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969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944949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3831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171234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89403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5060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694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627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04347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2753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270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9117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9552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3285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80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EE4095-EC0C-4894-8583-00403BB064B4}" type="datetimeFigureOut">
              <a:rPr lang="ru-RU" smtClean="0"/>
              <a:t>19.06.2025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8995C129-F790-493F-B101-E6B6CD2EC42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710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7300" b="1" dirty="0"/>
              <a:t>Аспектный анализ </a:t>
            </a:r>
            <a:r>
              <a:rPr lang="ru-RU" sz="7300" b="1" dirty="0" smtClean="0"/>
              <a:t>урока 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/>
              <a:t>(для заместителей директора по методической работе)</a:t>
            </a:r>
            <a:br>
              <a:rPr lang="ru-RU" b="1" dirty="0" smtClean="0"/>
            </a:b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465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 1. Как подготовиться к посещению урока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6941221"/>
              </p:ext>
            </p:extLst>
          </p:nvPr>
        </p:nvGraphicFramePr>
        <p:xfrm>
          <a:off x="1270366" y="1345224"/>
          <a:ext cx="10234246" cy="5465360"/>
        </p:xfrm>
        <a:graphic>
          <a:graphicData uri="http://schemas.openxmlformats.org/drawingml/2006/table">
            <a:tbl>
              <a:tblPr/>
              <a:tblGrid>
                <a:gridCol w="4143061">
                  <a:extLst>
                    <a:ext uri="{9D8B030D-6E8A-4147-A177-3AD203B41FA5}">
                      <a16:colId xmlns:a16="http://schemas.microsoft.com/office/drawing/2014/main" val="3397175427"/>
                    </a:ext>
                  </a:extLst>
                </a:gridCol>
                <a:gridCol w="6091185">
                  <a:extLst>
                    <a:ext uri="{9D8B030D-6E8A-4147-A177-3AD203B41FA5}">
                      <a16:colId xmlns:a16="http://schemas.microsoft.com/office/drawing/2014/main" val="572793027"/>
                    </a:ext>
                  </a:extLst>
                </a:gridCol>
              </a:tblGrid>
              <a:tr h="963128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Цели этапа подготовки к посещению урока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spc="-1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нужно изучить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6523401"/>
                  </a:ext>
                </a:extLst>
              </a:tr>
              <a:tr h="1272013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Изучить содержание посещаемого урока 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  <a:p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1. ФГОС общего образования, рабочая программа по предмету.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5339437"/>
                  </a:ext>
                </a:extLst>
              </a:tr>
              <a:tr h="1620086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Ознакомиться с методическим обеспечением урока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Учебники, тетради на печатной основе, словари, хрестоматии, справочники, электронные формы учебников, электронные образовательные ресурсы, методические рекомендации.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3272146"/>
                  </a:ext>
                </a:extLst>
              </a:tr>
              <a:tr h="1393780">
                <a:tc>
                  <a:txBody>
                    <a:bodyPr/>
                    <a:lstStyle/>
                    <a:p>
                      <a:pPr font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spc="-1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Проанализировать текущий контроль по предмету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2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Классный журнал, рабочие тетради, тетради для контрольных работ.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62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6887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9477" y="624110"/>
            <a:ext cx="9535135" cy="1280890"/>
          </a:xfrm>
        </p:spPr>
        <p:txBody>
          <a:bodyPr>
            <a:normAutofit fontScale="90000"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Этап 2. Как проводить аспектный анализ урока</a:t>
            </a:r>
            <a: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1938" y="1424353"/>
            <a:ext cx="10062674" cy="4958861"/>
          </a:xfrm>
        </p:spPr>
        <p:txBody>
          <a:bodyPr>
            <a:normAutofit lnSpcReduction="10000"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должны соответствовать его месту в системе обучения, а задачи  содержанию урока, возрастным или образовательным особенностям учеников.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 должно соответствовать ФГОС начального, основного, среднего общего образования, рабочей программе по предмету, учебнику и возрастным особенностям учеников.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Отметьте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также научность и логичность изложения учебного материала.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целесообразно ли ваш коллега использовал формы урока на разных его этапах, соответствуют ли они задачам или этапам урока.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обучения должны соответствовать целям и задачам урока.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уроке педагог должен использовать практико-ориентированные задания, включать практические упражнения. </a:t>
            </a: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Обратите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 на уровень самостоятельности учеников на разных этапах урока, характер самостоятельной учебной деятельности: репродуктивная, поисковая, творческая, взаимопомощь.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282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0731" y="624110"/>
            <a:ext cx="10594731" cy="128089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ПРИМЕР: Результативность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задач и достижения целей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урока, как аспект анализа урока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1985" y="1749669"/>
            <a:ext cx="10572627" cy="4161553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Проанализировать задачи урока: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4432946"/>
              </p:ext>
            </p:extLst>
          </p:nvPr>
        </p:nvGraphicFramePr>
        <p:xfrm>
          <a:off x="756135" y="2136530"/>
          <a:ext cx="11289326" cy="47120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44663">
                  <a:extLst>
                    <a:ext uri="{9D8B030D-6E8A-4147-A177-3AD203B41FA5}">
                      <a16:colId xmlns:a16="http://schemas.microsoft.com/office/drawing/2014/main" val="3815969525"/>
                    </a:ext>
                  </a:extLst>
                </a:gridCol>
                <a:gridCol w="5644663">
                  <a:extLst>
                    <a:ext uri="{9D8B030D-6E8A-4147-A177-3AD203B41FA5}">
                      <a16:colId xmlns:a16="http://schemas.microsoft.com/office/drawing/2014/main" val="2704194495"/>
                    </a:ext>
                  </a:extLst>
                </a:gridCol>
              </a:tblGrid>
              <a:tr h="261797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Основные задачи урока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Содержание наблюдения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0698084"/>
                  </a:ext>
                </a:extLst>
              </a:tr>
              <a:tr h="9017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Обеспечить осознание и усвоение через понимание и запоминание,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что ведет к эффективному воспроизведению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Способы предъявления нового материала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учебной деятельности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оказания индивидуальной помощи в ситуации затруднения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220055"/>
                  </a:ext>
                </a:extLst>
              </a:tr>
              <a:tr h="827940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навыки применения учебного материала в условиях решения учебных задач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 самостоятельной учебной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деятельности учеников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индивидуальной помощи в ситуации затруднения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0612301"/>
                  </a:ext>
                </a:extLst>
              </a:tr>
              <a:tr h="1201849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Формировать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метапредметные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результаты: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познавательную, речевую деятельность, коммуникативные компетенции, работу с информацией, сотрудничество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формирования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метапредметных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результатов на разных этапах урока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учебной деятельности учеников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взаимодействия учеников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индивидуальной помощи в ситуации затруднения</a:t>
                      </a:r>
                      <a:endPara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8773371"/>
                  </a:ext>
                </a:extLst>
              </a:tr>
              <a:tr h="90174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Повторять, обобщать, систематизировать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Объем учебного содержания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разноуровневой</a:t>
                      </a: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дифференциации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Приемы визуализации учебного материала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Эффективный выбор приемов запоминания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4058039"/>
                  </a:ext>
                </a:extLst>
              </a:tr>
              <a:tr h="494506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Контролировать усвоение учебного материала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1.Оценивание на разных этапах урока</a:t>
                      </a:r>
                    </a:p>
                    <a:p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Приемы </a:t>
                      </a:r>
                      <a:r>
                        <a:rPr lang="ru-RU" sz="14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взаимо</a:t>
                      </a:r>
                      <a:r>
                        <a:rPr lang="ru-RU" sz="1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и самоконтроля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1656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1125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591736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89212" y="553915"/>
            <a:ext cx="8915400" cy="535730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Выбор 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</a:rPr>
              <a:t>форм обучения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учителем</a:t>
            </a:r>
          </a:p>
          <a:p>
            <a:endParaRPr lang="ru-RU" dirty="0">
              <a:latin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525656"/>
              </p:ext>
            </p:extLst>
          </p:nvPr>
        </p:nvGraphicFramePr>
        <p:xfrm>
          <a:off x="589084" y="993533"/>
          <a:ext cx="11122270" cy="57181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61135">
                  <a:extLst>
                    <a:ext uri="{9D8B030D-6E8A-4147-A177-3AD203B41FA5}">
                      <a16:colId xmlns:a16="http://schemas.microsoft.com/office/drawing/2014/main" val="3036308227"/>
                    </a:ext>
                  </a:extLst>
                </a:gridCol>
                <a:gridCol w="5561135">
                  <a:extLst>
                    <a:ext uri="{9D8B030D-6E8A-4147-A177-3AD203B41FA5}">
                      <a16:colId xmlns:a16="http://schemas.microsoft.com/office/drawing/2014/main" val="1018123977"/>
                    </a:ext>
                  </a:extLst>
                </a:gridCol>
              </a:tblGrid>
              <a:tr h="333571"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Формы обучения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 наблюдения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9434637"/>
                  </a:ext>
                </a:extLst>
              </a:tr>
              <a:tr h="1334285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Фронтальная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Внимание учеников в то время, как педагог объясняет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вопросов учеников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вовлеченности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работу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Правильность ответов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0570916"/>
                  </a:ext>
                </a:extLst>
              </a:tr>
              <a:tr h="1334285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Командная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Распределение ролей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Принятие ответственности за результат своей деятельности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вклада каждого в общую цель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решать конфликты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7098784"/>
                  </a:ext>
                </a:extLst>
              </a:tr>
              <a:tr h="58375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Групповая/парная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Вовлечение в групповую/парную работу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Сотрудничество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1154039"/>
                  </a:ext>
                </a:extLst>
              </a:tr>
              <a:tr h="1786207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Индивидуальная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самостоятельности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обратиться за помощью в случае затруднения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Результативность</a:t>
                      </a:r>
                    </a:p>
                    <a:p>
                      <a:pPr marL="342900" indent="-342900" algn="just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Умение педагога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оказать опосредованную помощь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0171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125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0777" y="96715"/>
            <a:ext cx="11251223" cy="6192576"/>
          </a:xfrm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 обучения (способы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взаимосвязанной деятельности учителя и учеников, которые применяются, чтобы достичь цели и задачи урока. Отбор и сочетание методов обучения определяют эффективность урока.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241329"/>
              </p:ext>
            </p:extLst>
          </p:nvPr>
        </p:nvGraphicFramePr>
        <p:xfrm>
          <a:off x="1255058" y="1057835"/>
          <a:ext cx="10838330" cy="5629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9165">
                  <a:extLst>
                    <a:ext uri="{9D8B030D-6E8A-4147-A177-3AD203B41FA5}">
                      <a16:colId xmlns:a16="http://schemas.microsoft.com/office/drawing/2014/main" val="2625172839"/>
                    </a:ext>
                  </a:extLst>
                </a:gridCol>
                <a:gridCol w="5419165">
                  <a:extLst>
                    <a:ext uri="{9D8B030D-6E8A-4147-A177-3AD203B41FA5}">
                      <a16:colId xmlns:a16="http://schemas.microsoft.com/office/drawing/2014/main" val="3928877790"/>
                    </a:ext>
                  </a:extLst>
                </a:gridCol>
              </a:tblGrid>
              <a:tr h="375322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Основания для классификации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Группы методов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219858"/>
                  </a:ext>
                </a:extLst>
              </a:tr>
              <a:tr h="1219798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 передачи и восприятия информации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Словесные методы передачи и слухового восприятия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Наглядные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Практические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488516"/>
                  </a:ext>
                </a:extLst>
              </a:tr>
              <a:tr h="65681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Характер деятельности по усвоению содержания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образования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Репродуктивные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Продуктивные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378332"/>
                  </a:ext>
                </a:extLst>
              </a:tr>
              <a:tr h="65681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Степень управления деятельностью учеников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непосредственного управления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опосредованного управления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4543541"/>
                  </a:ext>
                </a:extLst>
              </a:tr>
              <a:tr h="2064273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задачи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осуществления и организации учебно-познавательной деятельности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стимулирования и мотивации учебно-познавательной деятельности</a:t>
                      </a:r>
                    </a:p>
                    <a:p>
                      <a:pPr marL="342900" marR="0" indent="-34290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Методы контроля и самоконтроля учебно-познавательной деятельности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01375"/>
                  </a:ext>
                </a:extLst>
              </a:tr>
              <a:tr h="65681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Логика изложения и усвоения учебного материала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Индуктивные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Дедуктивные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82597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28035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32965" y="224118"/>
            <a:ext cx="9971647" cy="5687104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структуры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урока</a:t>
            </a:r>
          </a:p>
          <a:p>
            <a:pPr marL="0" indent="0">
              <a:buNone/>
            </a:pP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786130"/>
              </p:ext>
            </p:extLst>
          </p:nvPr>
        </p:nvGraphicFramePr>
        <p:xfrm>
          <a:off x="1434353" y="717178"/>
          <a:ext cx="10157011" cy="5808558"/>
        </p:xfrm>
        <a:graphic>
          <a:graphicData uri="http://schemas.openxmlformats.org/drawingml/2006/table">
            <a:tbl>
              <a:tblPr/>
              <a:tblGrid>
                <a:gridCol w="3499066">
                  <a:extLst>
                    <a:ext uri="{9D8B030D-6E8A-4147-A177-3AD203B41FA5}">
                      <a16:colId xmlns:a16="http://schemas.microsoft.com/office/drawing/2014/main" val="736368917"/>
                    </a:ext>
                  </a:extLst>
                </a:gridCol>
                <a:gridCol w="6657945">
                  <a:extLst>
                    <a:ext uri="{9D8B030D-6E8A-4147-A177-3AD203B41FA5}">
                      <a16:colId xmlns:a16="http://schemas.microsoft.com/office/drawing/2014/main" val="3854217739"/>
                    </a:ext>
                  </a:extLst>
                </a:gridCol>
              </a:tblGrid>
              <a:tr h="4495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Этап урока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Показатели выполнения задач этапа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025465"/>
                  </a:ext>
                </a:extLst>
              </a:tr>
              <a:tr h="62625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1. Организационный 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1. Кратковременность этапа, формальная готовность учеников к уроку, привлечение произвольного внимания всех учеников.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581034"/>
                  </a:ext>
                </a:extLst>
              </a:tr>
              <a:tr h="78237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Актуализация знаний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2. Активность учеников при воспроизведении информации, понимание ранее изученного учебного материала, полнота ответов учеников.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100177"/>
                  </a:ext>
                </a:extLst>
              </a:tr>
              <a:tr h="9401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Открытие нового знания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3. Вовлеченность учеников в процесс открытия нового материала, развернутые ответы школьников, самостоятельность их суждений, самостоятельное выполнение заданий.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0271861"/>
                  </a:ext>
                </a:extLst>
              </a:tr>
              <a:tr h="7205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Закрепление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4. Вовлечение всех учеников,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разноуровневость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заданий, устранение пробелов в понимании, организация взаимодействия школьников.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82391"/>
                  </a:ext>
                </a:extLst>
              </a:tr>
              <a:tr h="66320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Рефлексия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5. Обобщенное представление рассматриваемого учебного материала, само- и 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взаимооценивание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652357"/>
                  </a:ext>
                </a:extLst>
              </a:tr>
              <a:tr h="67871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Домашнее задание</a:t>
                      </a: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6. Разъяснение домашнего задания.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5085" marR="45085" marT="45085" marB="62865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824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6438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 3. Как проводить самоанализ урока</a:t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2615" y="1318846"/>
            <a:ext cx="9921997" cy="5310554"/>
          </a:xfrm>
        </p:spPr>
        <p:txBody>
          <a:bodyPr>
            <a:normAutofit fontScale="92500" lnSpcReduction="1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какова основная задача урока;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понятия, правила, алгоритмы должны были усвоить ученики на уроке;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было запланировано на реализацию задачи урока;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урока были спланированы для достижения задачи;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было распределено время на каждом этапе урока;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использовались, чтобы построить учебный диалог: репродуктивные, обобщающие, поддерживающие, оценочные, интерпретирующие, объясняющие, генеративные, конструктивные;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приемы использовались, чтобы вовлечь учеников на разных этапах урока;</a:t>
            </a: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какие трудности испытывали ученики на уроке и в чем их причина.</a:t>
            </a:r>
          </a:p>
          <a:p>
            <a:pPr marL="0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0756531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51</TotalTime>
  <Words>612</Words>
  <Application>Microsoft Office PowerPoint</Application>
  <PresentationFormat>Широкоэкранный</PresentationFormat>
  <Paragraphs>110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Century Gothic</vt:lpstr>
      <vt:lpstr>Times New Roman</vt:lpstr>
      <vt:lpstr>Wingdings 3</vt:lpstr>
      <vt:lpstr>Легкий дым</vt:lpstr>
      <vt:lpstr>Аспектный анализ урока  </vt:lpstr>
      <vt:lpstr>Этап 1. Как подготовиться к посещению урока </vt:lpstr>
      <vt:lpstr>Этап 2. Как проводить аспектный анализ урока </vt:lpstr>
      <vt:lpstr>ПРИМЕР: Результативность решения задач и достижения целей урока, как аспект анализа урока </vt:lpstr>
      <vt:lpstr> </vt:lpstr>
      <vt:lpstr>Презентация PowerPoint</vt:lpstr>
      <vt:lpstr>Презентация PowerPoint</vt:lpstr>
      <vt:lpstr>Этап 3. Как проводить самоанализ урока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Аспектный анализ урока  </dc:title>
  <dc:creator>Пользователь</dc:creator>
  <cp:lastModifiedBy>Пользователь</cp:lastModifiedBy>
  <cp:revision>7</cp:revision>
  <dcterms:created xsi:type="dcterms:W3CDTF">2024-03-14T10:19:53Z</dcterms:created>
  <dcterms:modified xsi:type="dcterms:W3CDTF">2025-06-19T11:31:23Z</dcterms:modified>
</cp:coreProperties>
</file>